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USII.4b and USII.4d-e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Immigration &amp; Growth of Cities; Inventions, Big Business, &amp; Industry; Progressive Movement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3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USII.4d</a:t>
            </a:r>
            <a:br>
              <a:rPr lang="en-US" dirty="0"/>
            </a:br>
            <a:r>
              <a:rPr lang="en-US" dirty="0"/>
              <a:t> Inventions, Big Business, Industry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Industrial growth eventually led to the </a:t>
            </a:r>
            <a:r>
              <a:rPr lang="en-US" sz="2800" b="1" dirty="0">
                <a:solidFill>
                  <a:srgbClr val="FF0000"/>
                </a:solidFill>
              </a:rPr>
              <a:t>prosperity of big business</a:t>
            </a:r>
            <a:r>
              <a:rPr lang="en-US" sz="2800" dirty="0"/>
              <a:t>. National markets that created transportation advances, </a:t>
            </a:r>
            <a:r>
              <a:rPr lang="en-US" sz="2800" b="1" dirty="0">
                <a:solidFill>
                  <a:srgbClr val="FF0000"/>
                </a:solidFill>
              </a:rPr>
              <a:t>advertising</a:t>
            </a:r>
            <a:r>
              <a:rPr lang="en-US" sz="2800" dirty="0"/>
              <a:t>, and </a:t>
            </a:r>
            <a:r>
              <a:rPr lang="en-US" sz="2800" b="1" dirty="0">
                <a:solidFill>
                  <a:srgbClr val="FF0000"/>
                </a:solidFill>
              </a:rPr>
              <a:t>lower-cost production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were three of the major reasons why industrial growth happened so quickly in America.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17401"/>
            <a:ext cx="5334000" cy="2378439"/>
          </a:xfrm>
        </p:spPr>
      </p:pic>
    </p:spTree>
    <p:extLst>
      <p:ext uri="{BB962C8B-B14F-4D97-AF65-F5344CB8AC3E}">
        <p14:creationId xmlns:p14="http://schemas.microsoft.com/office/powerpoint/2010/main" val="43233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USII.4d</a:t>
            </a:r>
            <a:br>
              <a:rPr lang="en-US" dirty="0"/>
            </a:br>
            <a:r>
              <a:rPr lang="en-US" dirty="0"/>
              <a:t> Inventions, Big Business, Industry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Big business was often led by </a:t>
            </a:r>
            <a:r>
              <a:rPr lang="en-US" sz="2800" b="1" dirty="0">
                <a:solidFill>
                  <a:srgbClr val="FF0000"/>
                </a:solidFill>
              </a:rPr>
              <a:t>Captains of Industry</a:t>
            </a:r>
            <a:r>
              <a:rPr lang="en-US" sz="2800" dirty="0"/>
              <a:t>, who were known to be ruthless and incredibly smart:</a:t>
            </a:r>
          </a:p>
          <a:p>
            <a:pPr marL="0" indent="0">
              <a:buNone/>
            </a:pPr>
            <a:r>
              <a:rPr lang="en-US" sz="2800" dirty="0"/>
              <a:t>• </a:t>
            </a:r>
            <a:r>
              <a:rPr lang="en-US" sz="2800" b="1" dirty="0">
                <a:solidFill>
                  <a:srgbClr val="FF0000"/>
                </a:solidFill>
              </a:rPr>
              <a:t>John D. Rockefeller </a:t>
            </a:r>
            <a:r>
              <a:rPr lang="en-US" sz="2800" b="1" dirty="0"/>
              <a:t>(</a:t>
            </a:r>
            <a:r>
              <a:rPr lang="en-US" sz="2800" dirty="0"/>
              <a:t>oil</a:t>
            </a:r>
            <a:r>
              <a:rPr lang="en-US" sz="2800" b="1" dirty="0"/>
              <a:t>)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• Andrew Carnegie</a:t>
            </a:r>
            <a:r>
              <a:rPr lang="en-US" sz="2800" b="1" dirty="0"/>
              <a:t> (</a:t>
            </a:r>
            <a:r>
              <a:rPr lang="en-US" sz="2800" b="1" dirty="0">
                <a:solidFill>
                  <a:srgbClr val="FF0000"/>
                </a:solidFill>
              </a:rPr>
              <a:t>steel</a:t>
            </a:r>
            <a:r>
              <a:rPr lang="en-US" sz="2800" b="1" dirty="0"/>
              <a:t>) 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• </a:t>
            </a:r>
            <a:r>
              <a:rPr lang="en-US" sz="2800" b="1" dirty="0">
                <a:solidFill>
                  <a:srgbClr val="FF0000"/>
                </a:solidFill>
              </a:rPr>
              <a:t>Cornelius Vanderbilt </a:t>
            </a:r>
            <a:r>
              <a:rPr lang="en-US" sz="2800" b="1" dirty="0"/>
              <a:t>(</a:t>
            </a:r>
            <a:r>
              <a:rPr lang="en-US" sz="2800" dirty="0"/>
              <a:t>shipping and railroads</a:t>
            </a:r>
            <a:r>
              <a:rPr lang="en-US" sz="2800" b="1" dirty="0"/>
              <a:t>)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• Henry Ford</a:t>
            </a:r>
            <a:r>
              <a:rPr lang="en-US" sz="2800" b="1" dirty="0"/>
              <a:t> (</a:t>
            </a:r>
            <a:r>
              <a:rPr lang="en-US" sz="2800" b="1" dirty="0">
                <a:solidFill>
                  <a:srgbClr val="FF0000"/>
                </a:solidFill>
              </a:rPr>
              <a:t>automobiles</a:t>
            </a:r>
            <a:r>
              <a:rPr lang="en-US" sz="2800" b="1" dirty="0"/>
              <a:t>)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529" y="2057401"/>
            <a:ext cx="1505950" cy="217427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178" y="2057401"/>
            <a:ext cx="1597102" cy="21939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430" y="4481847"/>
            <a:ext cx="1533462" cy="20473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461" y="4568680"/>
            <a:ext cx="1528819" cy="195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2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USII.4e</a:t>
            </a:r>
            <a:br>
              <a:rPr lang="en-US" dirty="0"/>
            </a:br>
            <a:r>
              <a:rPr lang="en-US" dirty="0"/>
              <a:t> Progressive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The negative effects of </a:t>
            </a:r>
            <a:r>
              <a:rPr lang="en-US" sz="3000" b="1" dirty="0">
                <a:solidFill>
                  <a:srgbClr val="FF0000"/>
                </a:solidFill>
              </a:rPr>
              <a:t>industrialization</a:t>
            </a:r>
            <a:r>
              <a:rPr lang="en-US" sz="3000" dirty="0"/>
              <a:t> led to the rise of </a:t>
            </a:r>
            <a:r>
              <a:rPr lang="en-US" sz="3000" b="1" dirty="0">
                <a:solidFill>
                  <a:srgbClr val="FF0000"/>
                </a:solidFill>
              </a:rPr>
              <a:t>organized labor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/>
              <a:t>and important workplace reforms. There were three main negative effects of industrialization: </a:t>
            </a:r>
            <a:r>
              <a:rPr lang="en-US" sz="3000" b="1" dirty="0">
                <a:solidFill>
                  <a:srgbClr val="FF0000"/>
                </a:solidFill>
              </a:rPr>
              <a:t>child labor</a:t>
            </a:r>
            <a:r>
              <a:rPr lang="en-US" sz="3000" dirty="0"/>
              <a:t>, low wages/ long hours, and </a:t>
            </a:r>
            <a:r>
              <a:rPr lang="en-US" sz="3000" b="1" dirty="0">
                <a:solidFill>
                  <a:srgbClr val="FF0000"/>
                </a:solidFill>
              </a:rPr>
              <a:t>unsafe working conditions</a:t>
            </a:r>
            <a:r>
              <a:rPr lang="en-US" sz="3000" dirty="0"/>
              <a:t>. </a:t>
            </a:r>
            <a:endParaRPr lang="en-US" sz="3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374" y="2057401"/>
            <a:ext cx="3804964" cy="269518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180" y="4329934"/>
            <a:ext cx="35814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6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USII.4e</a:t>
            </a:r>
            <a:br>
              <a:rPr lang="en-US" dirty="0"/>
            </a:br>
            <a:r>
              <a:rPr lang="en-US" dirty="0"/>
              <a:t> Progressive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285" y="2057401"/>
            <a:ext cx="5334000" cy="4024125"/>
          </a:xfrm>
        </p:spPr>
        <p:txBody>
          <a:bodyPr>
            <a:noAutofit/>
          </a:bodyPr>
          <a:lstStyle/>
          <a:p>
            <a:r>
              <a:rPr lang="en-US" sz="3000" dirty="0"/>
              <a:t>As a result of those negative effects </a:t>
            </a:r>
            <a:r>
              <a:rPr lang="en-US" sz="3000" b="1" dirty="0">
                <a:solidFill>
                  <a:srgbClr val="FF0000"/>
                </a:solidFill>
              </a:rPr>
              <a:t>unions</a:t>
            </a:r>
            <a:r>
              <a:rPr lang="en-US" sz="3000" dirty="0"/>
              <a:t> began forming across America to </a:t>
            </a:r>
            <a:r>
              <a:rPr lang="en-US" sz="3000" b="1" dirty="0">
                <a:solidFill>
                  <a:srgbClr val="FF0000"/>
                </a:solidFill>
              </a:rPr>
              <a:t>fight for workers’ rights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/>
              <a:t>(American Federation of Labor). One of the most effective forms that unions fought industrialization was through </a:t>
            </a:r>
            <a:r>
              <a:rPr lang="en-US" sz="3000" b="1" dirty="0">
                <a:solidFill>
                  <a:srgbClr val="FF0000"/>
                </a:solidFill>
              </a:rPr>
              <a:t>strikes</a:t>
            </a:r>
            <a:r>
              <a:rPr lang="en-US" sz="3000" dirty="0"/>
              <a:t>, such as the </a:t>
            </a:r>
            <a:r>
              <a:rPr lang="en-US" sz="3000" b="1" dirty="0">
                <a:solidFill>
                  <a:srgbClr val="FF0000"/>
                </a:solidFill>
              </a:rPr>
              <a:t>Homestead Strike</a:t>
            </a:r>
            <a:r>
              <a:rPr lang="en-US" sz="3000" dirty="0"/>
              <a:t>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465" y="2193925"/>
            <a:ext cx="3839469" cy="4024313"/>
          </a:xfrm>
        </p:spPr>
      </p:pic>
    </p:spTree>
    <p:extLst>
      <p:ext uri="{BB962C8B-B14F-4D97-AF65-F5344CB8AC3E}">
        <p14:creationId xmlns:p14="http://schemas.microsoft.com/office/powerpoint/2010/main" val="197755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USII.4e</a:t>
            </a:r>
            <a:br>
              <a:rPr lang="en-US" dirty="0"/>
            </a:br>
            <a:r>
              <a:rPr lang="en-US" dirty="0"/>
              <a:t> Progressive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9825"/>
            <a:ext cx="5334000" cy="4024125"/>
          </a:xfrm>
        </p:spPr>
        <p:txBody>
          <a:bodyPr>
            <a:noAutofit/>
          </a:bodyPr>
          <a:lstStyle/>
          <a:p>
            <a:r>
              <a:rPr lang="en-US" sz="3600" dirty="0"/>
              <a:t>Unions were very effective in winning the rights of workers. Many employees saw improved </a:t>
            </a:r>
            <a:r>
              <a:rPr lang="en-US" sz="3600" b="1" dirty="0">
                <a:solidFill>
                  <a:srgbClr val="FF0000"/>
                </a:solidFill>
              </a:rPr>
              <a:t>safety conditions</a:t>
            </a:r>
            <a:r>
              <a:rPr lang="en-US" sz="3600" dirty="0"/>
              <a:t>, reduced work hours, and </a:t>
            </a:r>
            <a:r>
              <a:rPr lang="en-US" sz="3600" b="1" dirty="0">
                <a:solidFill>
                  <a:srgbClr val="FF0000"/>
                </a:solidFill>
              </a:rPr>
              <a:t>restrictions placed on child labor</a:t>
            </a:r>
            <a:r>
              <a:rPr lang="en-US" sz="3600" dirty="0"/>
              <a:t>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815" y="2462693"/>
            <a:ext cx="5716962" cy="3701257"/>
          </a:xfrm>
        </p:spPr>
      </p:pic>
    </p:spTree>
    <p:extLst>
      <p:ext uri="{BB962C8B-B14F-4D97-AF65-F5344CB8AC3E}">
        <p14:creationId xmlns:p14="http://schemas.microsoft.com/office/powerpoint/2010/main" val="334733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USII.4e</a:t>
            </a:r>
            <a:br>
              <a:rPr lang="en-US" dirty="0"/>
            </a:br>
            <a:r>
              <a:rPr lang="en-US" dirty="0"/>
              <a:t> Progressive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254" y="1808193"/>
            <a:ext cx="5334000" cy="478579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Unions were not the only groups working toward fighting for equal rights. </a:t>
            </a:r>
            <a:r>
              <a:rPr lang="en-US" sz="2800" b="1" dirty="0">
                <a:solidFill>
                  <a:srgbClr val="FF0000"/>
                </a:solidFill>
              </a:rPr>
              <a:t>Women</a:t>
            </a:r>
            <a:r>
              <a:rPr lang="en-US" sz="2800" dirty="0"/>
              <a:t>, like </a:t>
            </a:r>
            <a:r>
              <a:rPr lang="en-US" sz="2800" b="1" dirty="0">
                <a:solidFill>
                  <a:srgbClr val="FF0000"/>
                </a:solidFill>
              </a:rPr>
              <a:t>Susan B. Anthony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rgbClr val="FF0000"/>
                </a:solidFill>
              </a:rPr>
              <a:t>Elizabeth Cady Stanton</a:t>
            </a:r>
            <a:r>
              <a:rPr lang="en-US" sz="2800" dirty="0"/>
              <a:t>, were revolting for increased educational opportunities and voting rights (</a:t>
            </a:r>
            <a:r>
              <a:rPr lang="en-US" sz="2800" b="1" dirty="0">
                <a:solidFill>
                  <a:srgbClr val="FF0000"/>
                </a:solidFill>
              </a:rPr>
              <a:t>suffrage</a:t>
            </a:r>
            <a:r>
              <a:rPr lang="en-US" sz="2800" dirty="0"/>
              <a:t>) across the country. Eventually women won some of the rights they were fighting for. The passage of the </a:t>
            </a:r>
            <a:r>
              <a:rPr lang="en-US" sz="2800" b="1" dirty="0">
                <a:solidFill>
                  <a:srgbClr val="FF0000"/>
                </a:solidFill>
              </a:rPr>
              <a:t>19</a:t>
            </a:r>
            <a:r>
              <a:rPr lang="en-US" sz="2800" b="1" baseline="30000" dirty="0">
                <a:solidFill>
                  <a:srgbClr val="FF0000"/>
                </a:solidFill>
              </a:rPr>
              <a:t>th</a:t>
            </a:r>
            <a:r>
              <a:rPr lang="en-US" sz="2800" b="1" dirty="0">
                <a:solidFill>
                  <a:srgbClr val="FF0000"/>
                </a:solidFill>
              </a:rPr>
              <a:t> amendment</a:t>
            </a:r>
            <a:r>
              <a:rPr lang="en-US" sz="2800" dirty="0"/>
              <a:t> finally gave women the right to </a:t>
            </a:r>
            <a:r>
              <a:rPr lang="en-US" sz="2800" b="1" dirty="0">
                <a:solidFill>
                  <a:srgbClr val="FF0000"/>
                </a:solidFill>
              </a:rPr>
              <a:t>vote</a:t>
            </a:r>
            <a:r>
              <a:rPr lang="en-US" sz="2800" dirty="0"/>
              <a:t>!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203" y="2057401"/>
            <a:ext cx="2480548" cy="311443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143" y="3494379"/>
            <a:ext cx="2651153" cy="297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0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USII.4e</a:t>
            </a:r>
            <a:br>
              <a:rPr lang="en-US" dirty="0"/>
            </a:br>
            <a:r>
              <a:rPr lang="en-US" dirty="0"/>
              <a:t> Progressive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26" y="1859709"/>
            <a:ext cx="5334000" cy="4811547"/>
          </a:xfrm>
        </p:spPr>
        <p:txBody>
          <a:bodyPr>
            <a:normAutofit/>
          </a:bodyPr>
          <a:lstStyle/>
          <a:p>
            <a:r>
              <a:rPr lang="en-US" sz="2800" dirty="0"/>
              <a:t>The final reform made was the result of the </a:t>
            </a:r>
            <a:r>
              <a:rPr lang="en-US" sz="2800" b="1" dirty="0">
                <a:solidFill>
                  <a:srgbClr val="FF0000"/>
                </a:solidFill>
              </a:rPr>
              <a:t>Temperance Movement</a:t>
            </a:r>
            <a:r>
              <a:rPr lang="en-US" sz="2800" dirty="0"/>
              <a:t>. Many groups (mostly made up of women and families) were </a:t>
            </a:r>
            <a:r>
              <a:rPr lang="en-US" sz="2800" b="1" dirty="0">
                <a:solidFill>
                  <a:srgbClr val="FF0000"/>
                </a:solidFill>
              </a:rPr>
              <a:t>opposed</a:t>
            </a:r>
            <a:r>
              <a:rPr lang="en-US" sz="2800" dirty="0"/>
              <a:t> to the making and consuming of </a:t>
            </a:r>
            <a:r>
              <a:rPr lang="en-US" sz="2800" b="1" dirty="0"/>
              <a:t>alcohol</a:t>
            </a:r>
            <a:r>
              <a:rPr lang="en-US" sz="2800" dirty="0"/>
              <a:t>. The </a:t>
            </a:r>
            <a:r>
              <a:rPr lang="en-US" sz="2800" b="1" dirty="0">
                <a:solidFill>
                  <a:srgbClr val="FF0000"/>
                </a:solidFill>
              </a:rPr>
              <a:t>18</a:t>
            </a:r>
            <a:r>
              <a:rPr lang="en-US" sz="2800" b="1" baseline="30000" dirty="0">
                <a:solidFill>
                  <a:srgbClr val="FF0000"/>
                </a:solidFill>
              </a:rPr>
              <a:t>th</a:t>
            </a:r>
            <a:r>
              <a:rPr lang="en-US" sz="2800" b="1" dirty="0">
                <a:solidFill>
                  <a:srgbClr val="FF0000"/>
                </a:solidFill>
              </a:rPr>
              <a:t> amendment prohibited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the manufacture, sale, and transportation of alcoholic beverages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43" y="2057401"/>
            <a:ext cx="4024313" cy="4420672"/>
          </a:xfrm>
        </p:spPr>
      </p:pic>
    </p:spTree>
    <p:extLst>
      <p:ext uri="{BB962C8B-B14F-4D97-AF65-F5344CB8AC3E}">
        <p14:creationId xmlns:p14="http://schemas.microsoft.com/office/powerpoint/2010/main" val="1002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USII.4b</a:t>
            </a:r>
            <a:br>
              <a:rPr lang="en-US" dirty="0"/>
            </a:br>
            <a:r>
              <a:rPr lang="en-US" dirty="0"/>
              <a:t>Immigration &amp; Growth of </a:t>
            </a:r>
            <a:r>
              <a:rPr lang="en-US" dirty="0" smtClean="0"/>
              <a:t>Cities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After the end of the Civil War </a:t>
            </a:r>
            <a:r>
              <a:rPr lang="en-US" sz="3200" b="1" dirty="0">
                <a:solidFill>
                  <a:srgbClr val="FF0000"/>
                </a:solidFill>
              </a:rPr>
              <a:t>population changes</a:t>
            </a:r>
            <a:r>
              <a:rPr lang="en-US" sz="3200" dirty="0"/>
              <a:t>, growth of cities, and </a:t>
            </a:r>
            <a:r>
              <a:rPr lang="en-US" sz="3200" b="1" dirty="0">
                <a:solidFill>
                  <a:srgbClr val="FF0000"/>
                </a:solidFill>
              </a:rPr>
              <a:t>new inventions</a:t>
            </a:r>
            <a:r>
              <a:rPr lang="en-US" sz="3200" dirty="0"/>
              <a:t> produced interaction and often </a:t>
            </a:r>
            <a:r>
              <a:rPr lang="en-US" sz="3200" b="1" dirty="0">
                <a:solidFill>
                  <a:srgbClr val="FF0000"/>
                </a:solidFill>
              </a:rPr>
              <a:t>conflict</a:t>
            </a:r>
            <a:r>
              <a:rPr lang="en-US" sz="3200" dirty="0"/>
              <a:t> between different cultural groups and in </a:t>
            </a:r>
            <a:r>
              <a:rPr lang="en-US" sz="3200" b="1" dirty="0">
                <a:solidFill>
                  <a:srgbClr val="FF0000"/>
                </a:solidFill>
              </a:rPr>
              <a:t>urban areas</a:t>
            </a:r>
            <a:r>
              <a:rPr lang="en-US" sz="3200" dirty="0"/>
              <a:t>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20222"/>
            <a:ext cx="5334000" cy="3971719"/>
          </a:xfrm>
        </p:spPr>
      </p:pic>
    </p:spTree>
    <p:extLst>
      <p:ext uri="{BB962C8B-B14F-4D97-AF65-F5344CB8AC3E}">
        <p14:creationId xmlns:p14="http://schemas.microsoft.com/office/powerpoint/2010/main" val="397310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USII.4b</a:t>
            </a:r>
            <a:br>
              <a:rPr lang="en-US" dirty="0"/>
            </a:br>
            <a:r>
              <a:rPr lang="en-US" dirty="0"/>
              <a:t>Immigration &amp; Growth of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One of the reasons for population change was the </a:t>
            </a:r>
            <a:r>
              <a:rPr lang="en-US" sz="2400" b="1" dirty="0">
                <a:solidFill>
                  <a:srgbClr val="FF0000"/>
                </a:solidFill>
              </a:rPr>
              <a:t>rise of immigration</a:t>
            </a:r>
            <a:r>
              <a:rPr lang="en-US" sz="2400" dirty="0"/>
              <a:t>. The number of immigrants coming to America </a:t>
            </a:r>
            <a:r>
              <a:rPr lang="en-US" sz="2400" b="1" dirty="0">
                <a:solidFill>
                  <a:srgbClr val="FF0000"/>
                </a:solidFill>
              </a:rPr>
              <a:t>increased</a:t>
            </a:r>
            <a:r>
              <a:rPr lang="en-US" sz="2400" dirty="0"/>
              <a:t> because of the following reasons: </a:t>
            </a:r>
          </a:p>
          <a:p>
            <a:pPr marL="0" indent="0">
              <a:buNone/>
            </a:pPr>
            <a:r>
              <a:rPr lang="en-US" sz="2400" dirty="0"/>
              <a:t>• </a:t>
            </a:r>
            <a:r>
              <a:rPr lang="en-US" sz="2400" b="1" dirty="0">
                <a:solidFill>
                  <a:srgbClr val="FF0000"/>
                </a:solidFill>
              </a:rPr>
              <a:t>Religious freedom 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/>
              <a:t>• </a:t>
            </a:r>
            <a:r>
              <a:rPr lang="en-US" sz="2400" b="1" dirty="0"/>
              <a:t>E</a:t>
            </a:r>
            <a:r>
              <a:rPr lang="en-US" sz="2400" dirty="0"/>
              <a:t>scape from oppressive governments</a:t>
            </a:r>
            <a:r>
              <a:rPr lang="en-US" sz="2400" b="1" dirty="0"/>
              <a:t>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• </a:t>
            </a:r>
            <a:r>
              <a:rPr lang="en-US" sz="2400" b="1" dirty="0">
                <a:solidFill>
                  <a:srgbClr val="FF0000"/>
                </a:solidFill>
              </a:rPr>
              <a:t>Adventure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/>
              <a:t>• </a:t>
            </a:r>
            <a:r>
              <a:rPr lang="en-US" sz="2400" b="1" dirty="0"/>
              <a:t>L</a:t>
            </a:r>
            <a:r>
              <a:rPr lang="en-US" sz="2400" dirty="0"/>
              <a:t>ooking for better opportunities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32783"/>
            <a:ext cx="5334000" cy="3946597"/>
          </a:xfrm>
        </p:spPr>
      </p:pic>
    </p:spTree>
    <p:extLst>
      <p:ext uri="{BB962C8B-B14F-4D97-AF65-F5344CB8AC3E}">
        <p14:creationId xmlns:p14="http://schemas.microsoft.com/office/powerpoint/2010/main" val="145545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USII.4b</a:t>
            </a:r>
            <a:br>
              <a:rPr lang="en-US" dirty="0"/>
            </a:br>
            <a:r>
              <a:rPr lang="en-US" dirty="0"/>
              <a:t>Immigration &amp; Growth of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With the growth of population also came the </a:t>
            </a:r>
            <a:r>
              <a:rPr lang="en-US" sz="2800" b="1" dirty="0">
                <a:solidFill>
                  <a:srgbClr val="FF0000"/>
                </a:solidFill>
              </a:rPr>
              <a:t>growth</a:t>
            </a:r>
            <a:r>
              <a:rPr lang="en-US" sz="2800" dirty="0"/>
              <a:t> and development of </a:t>
            </a:r>
            <a:r>
              <a:rPr lang="en-US" sz="2800" b="1" dirty="0">
                <a:solidFill>
                  <a:srgbClr val="FF0000"/>
                </a:solidFill>
              </a:rPr>
              <a:t>cities</a:t>
            </a:r>
            <a:r>
              <a:rPr lang="en-US" sz="2800" dirty="0"/>
              <a:t>. Immigrants were not the only people moving to cities. Many Americans moved from </a:t>
            </a:r>
            <a:r>
              <a:rPr lang="en-US" sz="2800" b="1" dirty="0">
                <a:solidFill>
                  <a:srgbClr val="FF0000"/>
                </a:solidFill>
              </a:rPr>
              <a:t>rural to urban areas</a:t>
            </a:r>
            <a:r>
              <a:rPr lang="en-US" sz="2800" b="1" dirty="0"/>
              <a:t> </a:t>
            </a:r>
            <a:r>
              <a:rPr lang="en-US" sz="2800" dirty="0"/>
              <a:t>for </a:t>
            </a:r>
            <a:r>
              <a:rPr lang="en-US" sz="2800" b="1" dirty="0">
                <a:solidFill>
                  <a:srgbClr val="FF0000"/>
                </a:solidFill>
              </a:rPr>
              <a:t>job opportunities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in </a:t>
            </a:r>
            <a:r>
              <a:rPr lang="en-US" sz="2800" b="1" dirty="0">
                <a:solidFill>
                  <a:srgbClr val="FF0000"/>
                </a:solidFill>
              </a:rPr>
              <a:t>specialized</a:t>
            </a:r>
            <a:r>
              <a:rPr lang="en-US" sz="2800" dirty="0"/>
              <a:t> industries such as steel and meat packing.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123" y="2348770"/>
            <a:ext cx="5531255" cy="3715702"/>
          </a:xfrm>
        </p:spPr>
      </p:pic>
    </p:spTree>
    <p:extLst>
      <p:ext uri="{BB962C8B-B14F-4D97-AF65-F5344CB8AC3E}">
        <p14:creationId xmlns:p14="http://schemas.microsoft.com/office/powerpoint/2010/main" val="18300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USII.4b</a:t>
            </a:r>
            <a:br>
              <a:rPr lang="en-US" dirty="0"/>
            </a:br>
            <a:r>
              <a:rPr lang="en-US" dirty="0"/>
              <a:t>Immigration &amp; Growth of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Not all of the growth was positive. </a:t>
            </a:r>
            <a:r>
              <a:rPr lang="en-US" sz="2600" b="1" dirty="0">
                <a:solidFill>
                  <a:srgbClr val="FF0000"/>
                </a:solidFill>
              </a:rPr>
              <a:t>Rapid industrialization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/>
              <a:t>and urbanization led to overcrowded immigrant neighborhoods (</a:t>
            </a:r>
            <a:r>
              <a:rPr lang="en-US" sz="2600" b="1" dirty="0">
                <a:solidFill>
                  <a:srgbClr val="FF0000"/>
                </a:solidFill>
              </a:rPr>
              <a:t>ghettos</a:t>
            </a:r>
            <a:r>
              <a:rPr lang="en-US" sz="2600" dirty="0"/>
              <a:t>) and </a:t>
            </a:r>
            <a:r>
              <a:rPr lang="en-US" sz="2600" b="1" dirty="0">
                <a:solidFill>
                  <a:srgbClr val="FF0000"/>
                </a:solidFill>
              </a:rPr>
              <a:t>tenements</a:t>
            </a:r>
            <a:r>
              <a:rPr lang="en-US" sz="2600" dirty="0"/>
              <a:t>. Settlement houses, such as the </a:t>
            </a:r>
            <a:r>
              <a:rPr lang="en-US" sz="2600" b="1" dirty="0">
                <a:solidFill>
                  <a:srgbClr val="FF0000"/>
                </a:solidFill>
              </a:rPr>
              <a:t>Hull House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/>
              <a:t>(founded by </a:t>
            </a:r>
            <a:r>
              <a:rPr lang="en-US" sz="2600" b="1" dirty="0">
                <a:solidFill>
                  <a:srgbClr val="FF0000"/>
                </a:solidFill>
              </a:rPr>
              <a:t>Jane Addams</a:t>
            </a:r>
            <a:r>
              <a:rPr lang="en-US" sz="2600" dirty="0"/>
              <a:t>), were very important. Settlement houses provided </a:t>
            </a:r>
            <a:r>
              <a:rPr lang="en-US" sz="2600" b="1" dirty="0">
                <a:solidFill>
                  <a:srgbClr val="FF0000"/>
                </a:solidFill>
              </a:rPr>
              <a:t>aid</a:t>
            </a:r>
            <a:r>
              <a:rPr lang="en-US" sz="2600" dirty="0"/>
              <a:t> to many immigrants living with unsanitary conditions.</a:t>
            </a:r>
            <a:endParaRPr lang="en-US" sz="2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805" y="1825581"/>
            <a:ext cx="2816352" cy="292608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069" y="4114800"/>
            <a:ext cx="433730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3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447" y="365128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en-US" dirty="0"/>
              <a:t>USII.4b</a:t>
            </a:r>
            <a:br>
              <a:rPr lang="en-US" dirty="0"/>
            </a:br>
            <a:r>
              <a:rPr lang="en-US" dirty="0"/>
              <a:t>Immigration &amp; Growth of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Most immigrants were </a:t>
            </a:r>
            <a:r>
              <a:rPr lang="en-US" sz="2800" b="1" dirty="0">
                <a:solidFill>
                  <a:srgbClr val="FF0000"/>
                </a:solidFill>
              </a:rPr>
              <a:t>discriminated against</a:t>
            </a:r>
            <a:r>
              <a:rPr lang="en-US" sz="2800" dirty="0"/>
              <a:t>. The </a:t>
            </a:r>
            <a:r>
              <a:rPr lang="en-US" sz="2800" b="1" dirty="0">
                <a:solidFill>
                  <a:srgbClr val="FF0000"/>
                </a:solidFill>
              </a:rPr>
              <a:t>Chinese</a:t>
            </a:r>
            <a:r>
              <a:rPr lang="en-US" sz="2800" dirty="0"/>
              <a:t> (Angel Island) and the </a:t>
            </a:r>
            <a:r>
              <a:rPr lang="en-US" sz="2800" b="1" dirty="0">
                <a:solidFill>
                  <a:srgbClr val="FF0000"/>
                </a:solidFill>
              </a:rPr>
              <a:t>Irish</a:t>
            </a:r>
            <a:r>
              <a:rPr lang="en-US" sz="2800" dirty="0"/>
              <a:t> (Ellis Island) were treated the worst. Unfortunately, many </a:t>
            </a:r>
            <a:r>
              <a:rPr lang="en-US" sz="2800" b="1" dirty="0"/>
              <a:t>corrupt </a:t>
            </a:r>
            <a:r>
              <a:rPr lang="en-US" sz="2800" b="1" dirty="0">
                <a:solidFill>
                  <a:srgbClr val="FF0000"/>
                </a:solidFill>
              </a:rPr>
              <a:t>political machines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gained power by lying about attending to the </a:t>
            </a:r>
            <a:r>
              <a:rPr lang="en-US" sz="2800" b="1" dirty="0">
                <a:solidFill>
                  <a:srgbClr val="FF0000"/>
                </a:solidFill>
              </a:rPr>
              <a:t>needs</a:t>
            </a:r>
            <a:r>
              <a:rPr lang="en-US" sz="2800" b="1" dirty="0"/>
              <a:t> </a:t>
            </a:r>
            <a:r>
              <a:rPr lang="en-US" sz="2800" dirty="0"/>
              <a:t>of new immigrants (jobs, housing, </a:t>
            </a:r>
            <a:r>
              <a:rPr lang="en-US" sz="2800" dirty="0" err="1"/>
              <a:t>etc</a:t>
            </a:r>
            <a:r>
              <a:rPr lang="en-US" sz="2800" dirty="0"/>
              <a:t>).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99" y="1548765"/>
            <a:ext cx="3450336" cy="265785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412" y="3940466"/>
            <a:ext cx="5864588" cy="291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6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USII.4d</a:t>
            </a:r>
            <a:br>
              <a:rPr lang="en-US" dirty="0"/>
            </a:br>
            <a:r>
              <a:rPr lang="en-US" dirty="0"/>
              <a:t> Inventions, Big Business, Industry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26" y="1936982"/>
            <a:ext cx="5334000" cy="4024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Between </a:t>
            </a:r>
            <a:r>
              <a:rPr lang="en-US" sz="2400" dirty="0"/>
              <a:t>the Civil War and World War I, the United States was </a:t>
            </a:r>
            <a:r>
              <a:rPr lang="en-US" sz="2400" b="1" dirty="0">
                <a:solidFill>
                  <a:srgbClr val="FF0000"/>
                </a:solidFill>
              </a:rPr>
              <a:t>transformed</a:t>
            </a:r>
            <a:r>
              <a:rPr lang="en-US" sz="2400" dirty="0"/>
              <a:t> from an agricultural to an </a:t>
            </a:r>
            <a:r>
              <a:rPr lang="en-US" sz="2400" b="1" dirty="0">
                <a:solidFill>
                  <a:srgbClr val="FF0000"/>
                </a:solidFill>
              </a:rPr>
              <a:t>industrial</a:t>
            </a:r>
            <a:r>
              <a:rPr lang="en-US" sz="2400" dirty="0"/>
              <a:t> nation. New inventions contributed to the United States’ transformation. </a:t>
            </a:r>
            <a:r>
              <a:rPr lang="en-US" sz="2400" b="1" dirty="0">
                <a:solidFill>
                  <a:srgbClr val="FF0000"/>
                </a:solidFill>
              </a:rPr>
              <a:t>Mechanization</a:t>
            </a:r>
            <a:r>
              <a:rPr lang="en-US" sz="2400" dirty="0"/>
              <a:t> of farms </a:t>
            </a:r>
            <a:r>
              <a:rPr lang="en-US" sz="2400" b="1" dirty="0">
                <a:solidFill>
                  <a:srgbClr val="FF0000"/>
                </a:solidFill>
              </a:rPr>
              <a:t>reduced farm labor needs</a:t>
            </a:r>
            <a:r>
              <a:rPr lang="en-US" sz="2400" dirty="0"/>
              <a:t> and increased production. Industrial development in </a:t>
            </a:r>
            <a:r>
              <a:rPr lang="en-US" sz="2400" b="1" dirty="0">
                <a:solidFill>
                  <a:srgbClr val="FF0000"/>
                </a:solidFill>
              </a:rPr>
              <a:t>cities</a:t>
            </a:r>
            <a:r>
              <a:rPr lang="en-US" sz="2400" dirty="0"/>
              <a:t> created increased labor needs and industrialization provided new access to </a:t>
            </a:r>
            <a:r>
              <a:rPr lang="en-US" sz="2400" b="1" dirty="0">
                <a:solidFill>
                  <a:srgbClr val="FF0000"/>
                </a:solidFill>
              </a:rPr>
              <a:t>consumer goods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(mail order).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96369"/>
            <a:ext cx="5334000" cy="3019425"/>
          </a:xfrm>
        </p:spPr>
      </p:pic>
    </p:spTree>
    <p:extLst>
      <p:ext uri="{BB962C8B-B14F-4D97-AF65-F5344CB8AC3E}">
        <p14:creationId xmlns:p14="http://schemas.microsoft.com/office/powerpoint/2010/main" val="46494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USII.4d</a:t>
            </a:r>
            <a:br>
              <a:rPr lang="en-US" dirty="0"/>
            </a:br>
            <a:r>
              <a:rPr lang="en-US" dirty="0"/>
              <a:t> Inventions, Big Business, Industry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Factors that resulted in the growth of industry included: </a:t>
            </a:r>
          </a:p>
          <a:p>
            <a:pPr marL="0" indent="0">
              <a:buNone/>
            </a:pPr>
            <a:r>
              <a:rPr lang="en-US" sz="3200" dirty="0"/>
              <a:t>• Access to </a:t>
            </a:r>
            <a:r>
              <a:rPr lang="en-US" sz="3200" b="1" dirty="0">
                <a:solidFill>
                  <a:srgbClr val="FF0000"/>
                </a:solidFill>
              </a:rPr>
              <a:t>raw materials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and energy</a:t>
            </a:r>
          </a:p>
          <a:p>
            <a:pPr marL="0" indent="0">
              <a:buNone/>
            </a:pPr>
            <a:r>
              <a:rPr lang="en-US" sz="3200" dirty="0" smtClean="0"/>
              <a:t>• </a:t>
            </a:r>
            <a:r>
              <a:rPr lang="en-US" sz="3200" dirty="0"/>
              <a:t>Availability of </a:t>
            </a:r>
            <a:r>
              <a:rPr lang="en-US" sz="3200" b="1" dirty="0">
                <a:solidFill>
                  <a:srgbClr val="FF0000"/>
                </a:solidFill>
              </a:rPr>
              <a:t>work force</a:t>
            </a:r>
            <a:r>
              <a:rPr lang="en-US" sz="3200" dirty="0"/>
              <a:t> due to immigration</a:t>
            </a:r>
            <a:r>
              <a:rPr lang="en-US" sz="3200" b="1" dirty="0"/>
              <a:t> 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• </a:t>
            </a:r>
            <a:r>
              <a:rPr lang="en-US" sz="3200" b="1" dirty="0">
                <a:solidFill>
                  <a:srgbClr val="FF0000"/>
                </a:solidFill>
              </a:rPr>
              <a:t>Inventions</a:t>
            </a: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/>
              <a:t>• Financial resources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273" y="2193925"/>
            <a:ext cx="5203853" cy="4024313"/>
          </a:xfrm>
        </p:spPr>
      </p:pic>
    </p:spTree>
    <p:extLst>
      <p:ext uri="{BB962C8B-B14F-4D97-AF65-F5344CB8AC3E}">
        <p14:creationId xmlns:p14="http://schemas.microsoft.com/office/powerpoint/2010/main" val="95080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USII.4d</a:t>
            </a:r>
            <a:br>
              <a:rPr lang="en-US" dirty="0"/>
            </a:br>
            <a:r>
              <a:rPr lang="en-US" dirty="0"/>
              <a:t> Inventions, Big Business, Industry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The </a:t>
            </a:r>
            <a:r>
              <a:rPr lang="en-US" sz="3000" b="1" dirty="0">
                <a:solidFill>
                  <a:srgbClr val="FF0000"/>
                </a:solidFill>
              </a:rPr>
              <a:t>two main </a:t>
            </a:r>
            <a:r>
              <a:rPr lang="en-US" sz="3000" dirty="0"/>
              <a:t>inventions that led to industrial growth and great change in America were: </a:t>
            </a:r>
          </a:p>
          <a:p>
            <a:pPr marL="0" indent="0">
              <a:buNone/>
            </a:pPr>
            <a:r>
              <a:rPr lang="en-US" sz="3000" dirty="0"/>
              <a:t>• </a:t>
            </a:r>
            <a:r>
              <a:rPr lang="en-US" sz="3000" b="1" dirty="0">
                <a:solidFill>
                  <a:srgbClr val="FF0000"/>
                </a:solidFill>
              </a:rPr>
              <a:t>Electric lighting and use of electricity </a:t>
            </a:r>
            <a:r>
              <a:rPr lang="en-US" sz="3000" b="1" dirty="0"/>
              <a:t>(</a:t>
            </a:r>
            <a:r>
              <a:rPr lang="en-US" sz="3000" dirty="0"/>
              <a:t>Thomas Edison</a:t>
            </a:r>
            <a:r>
              <a:rPr lang="en-US" sz="3000" b="1" dirty="0"/>
              <a:t>) </a:t>
            </a:r>
            <a:endParaRPr lang="en-US" sz="3000" dirty="0"/>
          </a:p>
          <a:p>
            <a:pPr marL="0" indent="0">
              <a:buNone/>
            </a:pPr>
            <a:r>
              <a:rPr lang="en-US" sz="3000" dirty="0"/>
              <a:t>• Telephone</a:t>
            </a:r>
            <a:r>
              <a:rPr lang="en-US" sz="3000" b="1" dirty="0"/>
              <a:t> (</a:t>
            </a:r>
            <a:r>
              <a:rPr lang="en-US" sz="3000" b="1" dirty="0">
                <a:solidFill>
                  <a:srgbClr val="FF0000"/>
                </a:solidFill>
              </a:rPr>
              <a:t>Alexander Graham Bell</a:t>
            </a:r>
            <a:r>
              <a:rPr lang="en-US" sz="3000" b="1" dirty="0"/>
              <a:t>)</a:t>
            </a:r>
            <a:endParaRPr lang="en-US" sz="3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362" y="2194558"/>
            <a:ext cx="2296817" cy="275528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179" y="3601096"/>
            <a:ext cx="2286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3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36</TotalTime>
  <Words>695</Words>
  <Application>Microsoft Office PowerPoint</Application>
  <PresentationFormat>Widescreen</PresentationFormat>
  <Paragraphs>46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Vapor Trail</vt:lpstr>
      <vt:lpstr>USII.4b and USII.4d-e</vt:lpstr>
      <vt:lpstr>USII.4b Immigration &amp; Growth of Cities</vt:lpstr>
      <vt:lpstr>USII.4b Immigration &amp; Growth of Cities</vt:lpstr>
      <vt:lpstr>USII.4b Immigration &amp; Growth of Cities</vt:lpstr>
      <vt:lpstr>USII.4b Immigration &amp; Growth of Cities</vt:lpstr>
      <vt:lpstr>USII.4b Immigration &amp; Growth of Cities</vt:lpstr>
      <vt:lpstr>USII.4d  Inventions, Big Business, Industry </vt:lpstr>
      <vt:lpstr>USII.4d  Inventions, Big Business, Industry </vt:lpstr>
      <vt:lpstr>USII.4d  Inventions, Big Business, Industry </vt:lpstr>
      <vt:lpstr>USII.4d  Inventions, Big Business, Industry </vt:lpstr>
      <vt:lpstr>USII.4d  Inventions, Big Business, Industry </vt:lpstr>
      <vt:lpstr>USII.4e  Progressive Movement</vt:lpstr>
      <vt:lpstr>USII.4e  Progressive Movement</vt:lpstr>
      <vt:lpstr>USII.4e  Progressive Movement</vt:lpstr>
      <vt:lpstr>USII.4e  Progressive Movement</vt:lpstr>
      <vt:lpstr>USII.4e  Progressive Movement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USII.4b and USII.4d-e</dc:title>
  <dc:creator>Danielle Greene</dc:creator>
  <cp:lastModifiedBy>Danielle Greene</cp:lastModifiedBy>
  <cp:revision>11</cp:revision>
  <dcterms:created xsi:type="dcterms:W3CDTF">2013-10-31T12:39:41Z</dcterms:created>
  <dcterms:modified xsi:type="dcterms:W3CDTF">2013-10-31T13:16:21Z</dcterms:modified>
</cp:coreProperties>
</file>